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555" r:id="rId5"/>
    <p:sldId id="556" r:id="rId6"/>
    <p:sldId id="557" r:id="rId7"/>
    <p:sldId id="558" r:id="rId8"/>
    <p:sldId id="559" r:id="rId9"/>
    <p:sldId id="602" r:id="rId10"/>
    <p:sldId id="560" r:id="rId11"/>
    <p:sldId id="561" r:id="rId12"/>
    <p:sldId id="563" r:id="rId13"/>
    <p:sldId id="60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599" r:id="rId49"/>
    <p:sldId id="600" r:id="rId50"/>
    <p:sldId id="60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-8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9115-4882-D242-80EE-E93AD911618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353C-B618-F049-BA49-020FC7E5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CCC4-0C0E-B640-BD12-CD7632D0E76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Concepts of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111</a:t>
            </a:r>
            <a:br>
              <a:rPr lang="en-US" dirty="0"/>
            </a:br>
            <a:r>
              <a:rPr lang="en-US" dirty="0"/>
              <a:t>Minot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Lecture, MWF 12:00-12:50 pm </a:t>
            </a:r>
          </a:p>
          <a:p>
            <a:r>
              <a:rPr lang="en-US" dirty="0"/>
              <a:t>Cyril Moore Science Center, Room 16</a:t>
            </a:r>
          </a:p>
          <a:p>
            <a:r>
              <a:rPr lang="en-US" dirty="0"/>
              <a:t>Lab, Tuesdays/Thursdays</a:t>
            </a:r>
          </a:p>
          <a:p>
            <a:r>
              <a:rPr lang="en-US" dirty="0"/>
              <a:t>Swain Hall, Room 304</a:t>
            </a:r>
          </a:p>
        </p:txBody>
      </p:sp>
      <p:pic>
        <p:nvPicPr>
          <p:cNvPr id="1026" name="Picture 2" descr="BiologyColo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200" cy="16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9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xmlns="" id="{AB2263C5-5E78-BC42-92A4-C30FC987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is here to stay!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xmlns="" id="{EF8039FB-1463-714D-8CB9-9F469A0C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With one exception, </a:t>
            </a:r>
            <a:r>
              <a:rPr lang="en-US" altLang="en-US" u="sng">
                <a:ea typeface="ＭＳ Ｐゴシック" panose="020B0600070205080204" pitchFamily="34" charset="-128"/>
              </a:rPr>
              <a:t>DNA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 i="1"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the genetic material in all living things.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 few types of viruses utilize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RNA</a:t>
            </a:r>
            <a:r>
              <a:rPr lang="en-US" altLang="en-US">
                <a:ea typeface="ＭＳ Ｐゴシック" panose="020B0600070205080204" pitchFamily="34" charset="-128"/>
              </a:rPr>
              <a:t> as their genetic material.  The Human Immunodeficiency Virus (HIV) is an example.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DNA and RNA are similar in  their chemical make up.</a:t>
            </a:r>
          </a:p>
        </p:txBody>
      </p:sp>
    </p:spTree>
    <p:extLst>
      <p:ext uri="{BB962C8B-B14F-4D97-AF65-F5344CB8AC3E}">
        <p14:creationId xmlns:p14="http://schemas.microsoft.com/office/powerpoint/2010/main" val="147597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21E778E4-C444-9E4B-AE7F-BD4FC9D0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Table 11.1</a:t>
            </a:r>
          </a:p>
        </p:txBody>
      </p:sp>
      <p:pic>
        <p:nvPicPr>
          <p:cNvPr id="23554" name="Picture 2" descr="mad25510_t11_01.jpg">
            <a:extLst>
              <a:ext uri="{FF2B5EF4-FFF2-40B4-BE49-F238E27FC236}">
                <a16:creationId xmlns:a16="http://schemas.microsoft.com/office/drawing/2014/main" xmlns="" id="{9C2976CB-AC67-B041-BD66-93149A83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7800"/>
            <a:ext cx="60182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0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xmlns="" id="{70545F7C-4C6A-F44C-8563-CB9BE753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Interesting fact!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158ED628-D147-F04D-82DB-3DE82762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has long been thought </a:t>
            </a:r>
            <a:r>
              <a:rPr lang="en-US" altLang="en-US" dirty="0">
                <a:ea typeface="ＭＳ Ｐゴシック" panose="020B0600070205080204" pitchFamily="34" charset="-128"/>
              </a:rPr>
              <a:t>that when life began, early life forms likely used RNA as their genetic material, but now only these few types of viruses maintain RNA as their genetic material.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DNA is less fragile than RNA---perhaps the transition to DNA stems in part from that.</a:t>
            </a:r>
          </a:p>
        </p:txBody>
      </p:sp>
    </p:spTree>
    <p:extLst>
      <p:ext uri="{BB962C8B-B14F-4D97-AF65-F5344CB8AC3E}">
        <p14:creationId xmlns:p14="http://schemas.microsoft.com/office/powerpoint/2010/main" val="356454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is-IS" dirty="0" smtClean="0"/>
              <a:t>…reported Fall 2017..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236" b="23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826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xmlns="" id="{AEDF4BF9-3096-F246-BB51-381C754C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new scientific focus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xmlns="" id="{09C97595-E83B-E846-96A2-C06F9EA8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If DNA is the the genetic material----how does it work?  What does it look like? Is it durable? How is it copied?  How does it code for information? How might it change gradually?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Scientists took a couple of different paths.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Biochemistry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Structure studies—using a technique </a:t>
            </a:r>
            <a:r>
              <a:rPr lang="en-US" altLang="en-US" b="1">
                <a:ea typeface="ＭＳ Ｐゴシック" panose="020B0600070205080204" pitchFamily="34" charset="-128"/>
              </a:rPr>
              <a:t>called X-ray diffraction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74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xmlns="" id="{37519E36-4431-A64A-969C-F76FA7D3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Biochemistry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xmlns="" id="{BFA1CB55-C9DD-4647-B7D4-12093A642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scientist named Erwin Chargaff knew a bit about the biochemistry of DNA.  He knew that it is made of 4 different nucleotides, which differ only in the nitrogen-contain in base.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Recall the nucleotide bases: Adenine (A), guanine (G), Cytosine (C), Thymine (T)</a:t>
            </a:r>
          </a:p>
        </p:txBody>
      </p:sp>
    </p:spTree>
    <p:extLst>
      <p:ext uri="{BB962C8B-B14F-4D97-AF65-F5344CB8AC3E}">
        <p14:creationId xmlns:p14="http://schemas.microsoft.com/office/powerpoint/2010/main" val="13340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xmlns="" id="{02359F63-C042-5447-9E59-FC3C866C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11.2a</a:t>
            </a:r>
          </a:p>
        </p:txBody>
      </p:sp>
      <p:pic>
        <p:nvPicPr>
          <p:cNvPr id="28674" name="Picture 2" descr="mad25510_11_02a.jpg">
            <a:extLst>
              <a:ext uri="{FF2B5EF4-FFF2-40B4-BE49-F238E27FC236}">
                <a16:creationId xmlns:a16="http://schemas.microsoft.com/office/drawing/2014/main" xmlns="" id="{5E656ECC-9325-9543-9F4A-411191AD0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96888"/>
            <a:ext cx="6764337" cy="5876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3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xmlns="" id="{4D968F50-475F-574E-A9D4-A0073934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11.2b</a:t>
            </a:r>
          </a:p>
        </p:txBody>
      </p:sp>
      <p:pic>
        <p:nvPicPr>
          <p:cNvPr id="29698" name="Picture 2" descr="mad25510_11_02b.jpg">
            <a:extLst>
              <a:ext uri="{FF2B5EF4-FFF2-40B4-BE49-F238E27FC236}">
                <a16:creationId xmlns:a16="http://schemas.microsoft.com/office/drawing/2014/main" xmlns="" id="{93C5944D-E8B2-3540-8092-19D4ECDB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7800"/>
            <a:ext cx="6010275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0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2D5CE803-DF84-E14C-A47B-3E6C8C3B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11.2</a:t>
            </a:r>
          </a:p>
        </p:txBody>
      </p:sp>
      <p:pic>
        <p:nvPicPr>
          <p:cNvPr id="30722" name="Picture 2" descr="mad25510_11_02.jpg">
            <a:extLst>
              <a:ext uri="{FF2B5EF4-FFF2-40B4-BE49-F238E27FC236}">
                <a16:creationId xmlns:a16="http://schemas.microsoft.com/office/drawing/2014/main" xmlns="" id="{17444099-45A0-DE43-BA45-D7F50C8A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6225"/>
            <a:ext cx="7485062" cy="63182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8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xmlns="" id="{ECD8C426-0BDE-2843-B257-375DCFC1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xmlns="" id="{3F44013E-8C03-EA40-B928-E1DE832DA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Chargaff broke the DNA from several different organisms into pieces and measured the amounts of each base, A,G,C, and T.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He made 2 important conclusions.</a:t>
            </a:r>
          </a:p>
        </p:txBody>
      </p:sp>
    </p:spTree>
    <p:extLst>
      <p:ext uri="{BB962C8B-B14F-4D97-AF65-F5344CB8AC3E}">
        <p14:creationId xmlns:p14="http://schemas.microsoft.com/office/powerpoint/2010/main" val="346814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29</a:t>
            </a:r>
            <a:br>
              <a:rPr lang="en-US" dirty="0"/>
            </a:br>
            <a:r>
              <a:rPr lang="en-US" dirty="0"/>
              <a:t>April 18,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Announcements</a:t>
            </a:r>
            <a:r>
              <a:rPr lang="en-US" dirty="0" smtClean="0">
                <a:latin typeface="Calibri" charset="0"/>
                <a:ea typeface="ＭＳ Ｐゴシック" charset="0"/>
              </a:rPr>
              <a:t>—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	</a:t>
            </a:r>
            <a:r>
              <a:rPr lang="en-US" dirty="0" smtClean="0">
                <a:latin typeface="Calibri" charset="0"/>
                <a:ea typeface="ＭＳ Ｐゴシック" charset="0"/>
              </a:rPr>
              <a:t>Exam 4 not marked yet.  Will get them back in lab next week.  We will go over them Friday or Monday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Sorry for lat</a:t>
            </a:r>
            <a:r>
              <a:rPr lang="en-US" dirty="0" smtClean="0">
                <a:latin typeface="Calibri" charset="0"/>
                <a:ea typeface="ＭＳ Ｐゴシック" charset="0"/>
              </a:rPr>
              <a:t>e posting of this week’s lab!  I took off my teacher hat for a few days--</a:t>
            </a:r>
            <a:r>
              <a:rPr lang="en-US" dirty="0" smtClean="0">
                <a:latin typeface="Calibri" charset="0"/>
                <a:ea typeface="ＭＳ Ｐゴシック" charset="0"/>
                <a:sym typeface="Wingdings"/>
              </a:rPr>
              <a:t>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51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xmlns="" id="{C100BE18-8954-1D48-B89D-1DA2F34C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4177BBDC-41C2-B84A-87BA-3D2C37C2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1.  The DNA of different organisms has different overall amounts of each type of base.  For example, comparing bacteria with humans, each showed different amounts of C, T, A, and G.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356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>
            <a:extLst>
              <a:ext uri="{FF2B5EF4-FFF2-40B4-BE49-F238E27FC236}">
                <a16:creationId xmlns:a16="http://schemas.microsoft.com/office/drawing/2014/main" xmlns="" id="{F276E7BB-B3FB-4F44-82DA-0768AE1A0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045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Some base composition data for different organisms.  Compare %A to %T and %C to%G for every organism.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051D88D-A98A-6F48-A4F4-0C3E7A81DF98}"/>
              </a:ext>
            </a:extLst>
          </p:cNvPr>
          <p:cNvGraphicFramePr>
            <a:graphicFrameLocks noGrp="1"/>
          </p:cNvGraphicFramePr>
          <p:nvPr/>
        </p:nvGraphicFramePr>
        <p:xfrm>
          <a:off x="392113" y="2303463"/>
          <a:ext cx="8413750" cy="3276600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xmlns="" val="354219229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279741593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3504094255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61453170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585655876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306148057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374093872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309955529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331055375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A/T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G/C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7505806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φX174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0.77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44.8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55.2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473513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Maize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46.1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4781243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Octopus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33.2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171284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Chicken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43.7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56.4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19953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42.9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946116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Human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39487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Grasshopper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41.2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58.6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938075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Sea Urchin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940181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Wheat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45.5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020983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Yeast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11373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E. coli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25.7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51.7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48.3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200683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2D0EA00-1BD2-CB40-8CA9-AB97EF7AAF15}"/>
              </a:ext>
            </a:extLst>
          </p:cNvPr>
          <p:cNvCxnSpPr/>
          <p:nvPr/>
        </p:nvCxnSpPr>
        <p:spPr>
          <a:xfrm>
            <a:off x="1588" y="3182938"/>
            <a:ext cx="304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E9DF63-6A74-EB4C-898C-640F0111D575}"/>
              </a:ext>
            </a:extLst>
          </p:cNvPr>
          <p:cNvCxnSpPr/>
          <p:nvPr/>
        </p:nvCxnSpPr>
        <p:spPr>
          <a:xfrm>
            <a:off x="58738" y="5184775"/>
            <a:ext cx="304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9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xmlns="" id="{AA51FD6D-2738-B749-932E-9A632328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xmlns="" id="{FA1F3EC8-340D-DB4F-98DC-52B343005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2.  Despite the difference in amounts of each base, every organism showed the the same pattern: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Amount of A approximately equals amount of 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and  amount of C approximately equals amount of G			</a:t>
            </a:r>
            <a:r>
              <a:rPr lang="en-US" altLang="en-US" b="1">
                <a:ea typeface="ＭＳ Ｐゴシック" panose="020B0600070205080204" pitchFamily="34" charset="-128"/>
              </a:rPr>
              <a:t> (A/T =1 and C/G=1)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This suggested a specific interaction between A and T and between G and C</a:t>
            </a:r>
          </a:p>
        </p:txBody>
      </p:sp>
    </p:spTree>
    <p:extLst>
      <p:ext uri="{BB962C8B-B14F-4D97-AF65-F5344CB8AC3E}">
        <p14:creationId xmlns:p14="http://schemas.microsoft.com/office/powerpoint/2010/main" val="348487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4">
            <a:extLst>
              <a:ext uri="{FF2B5EF4-FFF2-40B4-BE49-F238E27FC236}">
                <a16:creationId xmlns:a16="http://schemas.microsoft.com/office/drawing/2014/main" xmlns="" id="{820F3589-089D-2F42-8D05-5592A73E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045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Some base composition data for different organisms.  Compare %A to %T and %C to%G for every organism.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FCA1E76-22DA-2344-B300-888650F44B39}"/>
              </a:ext>
            </a:extLst>
          </p:cNvPr>
          <p:cNvCxnSpPr/>
          <p:nvPr/>
        </p:nvCxnSpPr>
        <p:spPr>
          <a:xfrm>
            <a:off x="5441950" y="1566863"/>
            <a:ext cx="0" cy="442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73AFDE9-A05B-E64F-83A4-018DB0F26993}"/>
              </a:ext>
            </a:extLst>
          </p:cNvPr>
          <p:cNvGraphicFramePr>
            <a:graphicFrameLocks noGrp="1"/>
          </p:cNvGraphicFramePr>
          <p:nvPr/>
        </p:nvGraphicFramePr>
        <p:xfrm>
          <a:off x="306388" y="2009775"/>
          <a:ext cx="8358187" cy="3486156"/>
        </p:xfrm>
        <a:graphic>
          <a:graphicData uri="http://schemas.openxmlformats.org/drawingml/2006/table">
            <a:tbl>
              <a:tblPr/>
              <a:tblGrid>
                <a:gridCol w="928687">
                  <a:extLst>
                    <a:ext uri="{9D8B030D-6E8A-4147-A177-3AD203B41FA5}">
                      <a16:colId xmlns:a16="http://schemas.microsoft.com/office/drawing/2014/main" xmlns="" val="188983929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xmlns="" val="266864011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3538271569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xmlns="" val="2054001468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285122109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xmlns="" val="209544809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4128010376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xmlns="" val="2851978584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3789425682"/>
                    </a:ext>
                  </a:extLst>
                </a:gridCol>
              </a:tblGrid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Organism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%C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A/T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G/C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%GC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9569341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φX174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0.77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44.8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55.2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8151674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Maize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46.1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0515832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Octopus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33.2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7727560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Chicken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43.7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56.4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1402249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42.9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9033429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Human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59.3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3752338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Grasshopper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41.2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58.6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9603428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Sea Urchin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4797538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Wheat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45.5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8028335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Yeast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1.09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35.8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64.4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131514"/>
                  </a:ext>
                </a:extLst>
              </a:tr>
              <a:tr h="290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E. coli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25.7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23.6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51.7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48.3</a:t>
                      </a:r>
                    </a:p>
                  </a:txBody>
                  <a:tcPr marL="12700" marR="12700" marT="1270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5442684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45CCFD2-A4BF-C240-A4B3-B18DDC7205A3}"/>
              </a:ext>
            </a:extLst>
          </p:cNvPr>
          <p:cNvCxnSpPr/>
          <p:nvPr/>
        </p:nvCxnSpPr>
        <p:spPr>
          <a:xfrm>
            <a:off x="6229350" y="1560513"/>
            <a:ext cx="0" cy="444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0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xmlns="" id="{874C7D6A-A079-DA43-98A9-CA3687F2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xmlns="" id="{A47E40E8-C75E-8F41-80E7-7CF9DC40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work by the X-ray scientists showed the interaction was a pairing of specific bases (A with T and G with C) at the center of a helix.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Several scientists  combined efforts lead to the publication of the structure of DNA.  Only James Watson and Francis Crick were listed as authors on this paper published in 1953. </a:t>
            </a:r>
          </a:p>
        </p:txBody>
      </p:sp>
    </p:spTree>
    <p:extLst>
      <p:ext uri="{BB962C8B-B14F-4D97-AF65-F5344CB8AC3E}">
        <p14:creationId xmlns:p14="http://schemas.microsoft.com/office/powerpoint/2010/main" val="160729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>
            <a:extLst>
              <a:ext uri="{FF2B5EF4-FFF2-40B4-BE49-F238E27FC236}">
                <a16:creationId xmlns:a16="http://schemas.microsoft.com/office/drawing/2014/main" xmlns="" id="{1431D89C-2625-A946-A436-87015D3C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4" name="Content Placeholder 5">
            <a:extLst>
              <a:ext uri="{FF2B5EF4-FFF2-40B4-BE49-F238E27FC236}">
                <a16:creationId xmlns:a16="http://schemas.microsoft.com/office/drawing/2014/main" xmlns="" id="{A2FA49F0-8DFD-424D-8917-00EF85924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Rosalind Franklin, working in the lab of Maurice Wilkins did some elegant work and came up with what is considered the definitive X-ray picture of DNA…called photo 51.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It is thought that Watson and Crick may have used the photo to come to their conclusions. They did not give Dr. Franklin much credit.</a:t>
            </a:r>
          </a:p>
        </p:txBody>
      </p:sp>
    </p:spTree>
    <p:extLst>
      <p:ext uri="{BB962C8B-B14F-4D97-AF65-F5344CB8AC3E}">
        <p14:creationId xmlns:p14="http://schemas.microsoft.com/office/powerpoint/2010/main" val="353175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xmlns="" id="{8E0C030F-3BEA-D447-B791-28215399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11.3</a:t>
            </a:r>
          </a:p>
        </p:txBody>
      </p:sp>
      <p:pic>
        <p:nvPicPr>
          <p:cNvPr id="39938" name="Picture 2" descr="mad25510_11_03.jpg">
            <a:extLst>
              <a:ext uri="{FF2B5EF4-FFF2-40B4-BE49-F238E27FC236}">
                <a16:creationId xmlns:a16="http://schemas.microsoft.com/office/drawing/2014/main" xmlns="" id="{71840C73-23BA-164C-AE77-6CEE68B0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7800"/>
            <a:ext cx="758825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xmlns="" id="{BDA7C3BF-51A0-DA4C-9E2A-3ADB232C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Rosalind Franklin</a:t>
            </a:r>
          </a:p>
        </p:txBody>
      </p:sp>
    </p:spTree>
    <p:extLst>
      <p:ext uri="{BB962C8B-B14F-4D97-AF65-F5344CB8AC3E}">
        <p14:creationId xmlns:p14="http://schemas.microsoft.com/office/powerpoint/2010/main" val="152555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xmlns="" id="{E1435867-E6BD-4C44-B718-5AD29DC1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4">
            <a:extLst>
              <a:ext uri="{FF2B5EF4-FFF2-40B4-BE49-F238E27FC236}">
                <a16:creationId xmlns:a16="http://schemas.microsoft.com/office/drawing/2014/main" xmlns="" id="{E7BE8892-BDBA-FB45-BE69-2864A1F9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Watson, Crick and Wilkins were awarded the Nobel Prize in 1962 for their description of DNA.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Unfortunately, Franklin had died by that time.  She died of cancer that was likely induced by accidental exposure to X-rays.</a:t>
            </a:r>
          </a:p>
        </p:txBody>
      </p:sp>
    </p:spTree>
    <p:extLst>
      <p:ext uri="{BB962C8B-B14F-4D97-AF65-F5344CB8AC3E}">
        <p14:creationId xmlns:p14="http://schemas.microsoft.com/office/powerpoint/2010/main" val="266927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xmlns="" id="{415C0A78-8E94-5940-81C2-DF3EC6DE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xmlns="" id="{028A3D49-0F2F-324E-8306-2768304D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Nobel prize committee has a rule—no one is awarded the prize </a:t>
            </a:r>
            <a:r>
              <a:rPr lang="en-US" altLang="en-US" b="1" i="1">
                <a:ea typeface="ＭＳ Ｐゴシック" panose="020B0600070205080204" pitchFamily="34" charset="-128"/>
              </a:rPr>
              <a:t>posthumously</a:t>
            </a:r>
            <a:r>
              <a:rPr lang="en-US" altLang="en-US">
                <a:ea typeface="ＭＳ Ｐゴシック" panose="020B0600070205080204" pitchFamily="34" charset="-128"/>
              </a:rPr>
              <a:t> (after they are dead).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Something very unusual happened in 2011!  A scientist was named as the Nobel winner on a Monday.  He had died on the previous Friday.</a:t>
            </a:r>
          </a:p>
        </p:txBody>
      </p:sp>
    </p:spTree>
    <p:extLst>
      <p:ext uri="{BB962C8B-B14F-4D97-AF65-F5344CB8AC3E}">
        <p14:creationId xmlns:p14="http://schemas.microsoft.com/office/powerpoint/2010/main" val="372330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5">
            <a:extLst>
              <a:ext uri="{FF2B5EF4-FFF2-40B4-BE49-F238E27FC236}">
                <a16:creationId xmlns:a16="http://schemas.microsoft.com/office/drawing/2014/main" xmlns="" id="{1A278089-8C1A-D244-B650-6443EAAF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0" name="Content Placeholder 6">
            <a:extLst>
              <a:ext uri="{FF2B5EF4-FFF2-40B4-BE49-F238E27FC236}">
                <a16:creationId xmlns:a16="http://schemas.microsoft.com/office/drawing/2014/main" xmlns="" id="{F31D4B9D-3991-8441-A7BB-AA2FFB6D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Because the committee did not know he had died, the award will remain in place.  2011 will be remembered for this near-exception to the rule.</a:t>
            </a:r>
          </a:p>
        </p:txBody>
      </p:sp>
    </p:spTree>
    <p:extLst>
      <p:ext uri="{BB962C8B-B14F-4D97-AF65-F5344CB8AC3E}">
        <p14:creationId xmlns:p14="http://schemas.microsoft.com/office/powerpoint/2010/main" val="33046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sz="3200" dirty="0"/>
              <a:t>Finding the chemical behind inheritance---what is the genetic material?  What were they hunting for?</a:t>
            </a:r>
          </a:p>
          <a:p>
            <a:pPr lvl="2"/>
            <a:r>
              <a:rPr lang="en-US" sz="3200" dirty="0"/>
              <a:t>Is it protein?  Is it DNA or RNA (nucleic acids)?  Why was it narrowed to these 2 chemicals?</a:t>
            </a:r>
          </a:p>
          <a:p>
            <a:pPr lvl="2"/>
            <a:r>
              <a:rPr lang="en-US" sz="3200" dirty="0"/>
              <a:t>Who first showed that it was DNA and not protein (or RNA)?</a:t>
            </a:r>
          </a:p>
          <a:p>
            <a:pPr lvl="2"/>
            <a:r>
              <a:rPr lang="en-US" sz="3200" dirty="0"/>
              <a:t>What is a gene?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>
            <a:extLst>
              <a:ext uri="{FF2B5EF4-FFF2-40B4-BE49-F238E27FC236}">
                <a16:creationId xmlns:a16="http://schemas.microsoft.com/office/drawing/2014/main" xmlns="" id="{45EC732F-9F7C-7342-A08E-70DB5283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Content Placeholder 4">
            <a:extLst>
              <a:ext uri="{FF2B5EF4-FFF2-40B4-BE49-F238E27FC236}">
                <a16:creationId xmlns:a16="http://schemas.microsoft.com/office/drawing/2014/main" xmlns="" id="{D07D2339-3DF2-C249-ABA7-F391D66C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were we…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Together with biochemisrty information and structure details, W and C put forth their model for DNA.</a:t>
            </a:r>
          </a:p>
        </p:txBody>
      </p:sp>
    </p:spTree>
    <p:extLst>
      <p:ext uri="{BB962C8B-B14F-4D97-AF65-F5344CB8AC3E}">
        <p14:creationId xmlns:p14="http://schemas.microsoft.com/office/powerpoint/2010/main" val="54983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xmlns="" id="{CF0CE0DC-5D2B-1146-8990-5106C3B8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11.4</a:t>
            </a:r>
          </a:p>
        </p:txBody>
      </p:sp>
      <p:pic>
        <p:nvPicPr>
          <p:cNvPr id="45058" name="Picture 2" descr="mad25510_11_04.jpg">
            <a:extLst>
              <a:ext uri="{FF2B5EF4-FFF2-40B4-BE49-F238E27FC236}">
                <a16:creationId xmlns:a16="http://schemas.microsoft.com/office/drawing/2014/main" xmlns="" id="{37B004DA-7BDA-DC41-ADE7-B2EC0E42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7800"/>
            <a:ext cx="549275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00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>
            <a:extLst>
              <a:ext uri="{FF2B5EF4-FFF2-40B4-BE49-F238E27FC236}">
                <a16:creationId xmlns:a16="http://schemas.microsoft.com/office/drawing/2014/main" xmlns="" id="{443D78C3-656E-3A47-9FAD-410A99AB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key points</a:t>
            </a:r>
          </a:p>
        </p:txBody>
      </p:sp>
      <p:sp>
        <p:nvSpPr>
          <p:cNvPr id="46082" name="Content Placeholder 3">
            <a:extLst>
              <a:ext uri="{FF2B5EF4-FFF2-40B4-BE49-F238E27FC236}">
                <a16:creationId xmlns:a16="http://schemas.microsoft.com/office/drawing/2014/main" xmlns="" id="{9DF12B6C-6066-D544-B082-DC7D7840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is made of 2 strands of deoxyribonucleotides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strands are held together using base interactions (A with T and G with C)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These interactions are known as </a:t>
            </a:r>
            <a:r>
              <a:rPr lang="en-US" altLang="en-US" b="1">
                <a:ea typeface="ＭＳ Ｐゴシック" panose="020B0600070205080204" pitchFamily="34" charset="-128"/>
              </a:rPr>
              <a:t>complementary base pairs.</a:t>
            </a:r>
          </a:p>
        </p:txBody>
      </p:sp>
    </p:spTree>
    <p:extLst>
      <p:ext uri="{BB962C8B-B14F-4D97-AF65-F5344CB8AC3E}">
        <p14:creationId xmlns:p14="http://schemas.microsoft.com/office/powerpoint/2010/main" val="241911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xmlns="" id="{19CF8DC1-B61B-DE47-905C-A1FA1F75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11.5a</a:t>
            </a:r>
          </a:p>
        </p:txBody>
      </p:sp>
      <p:pic>
        <p:nvPicPr>
          <p:cNvPr id="47106" name="Picture 2" descr="mad25510_11_05a.jpg">
            <a:extLst>
              <a:ext uri="{FF2B5EF4-FFF2-40B4-BE49-F238E27FC236}">
                <a16:creationId xmlns:a16="http://schemas.microsoft.com/office/drawing/2014/main" xmlns="" id="{1F22388B-737C-A84B-B702-D2CCE4DE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350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>
            <a:extLst>
              <a:ext uri="{FF2B5EF4-FFF2-40B4-BE49-F238E27FC236}">
                <a16:creationId xmlns:a16="http://schemas.microsoft.com/office/drawing/2014/main" xmlns="" id="{1DFCBAFF-8B07-E644-A030-3F5959A4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 and T form 2 Hydrogen bonds.  Recall this non-covalent bond type</a:t>
            </a:r>
          </a:p>
        </p:txBody>
      </p:sp>
    </p:spTree>
    <p:extLst>
      <p:ext uri="{BB962C8B-B14F-4D97-AF65-F5344CB8AC3E}">
        <p14:creationId xmlns:p14="http://schemas.microsoft.com/office/powerpoint/2010/main" val="1177401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xmlns="" id="{F2DE6768-2F40-EF42-A3D2-266950D2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11.5b</a:t>
            </a:r>
          </a:p>
        </p:txBody>
      </p:sp>
      <p:pic>
        <p:nvPicPr>
          <p:cNvPr id="48130" name="Picture 2" descr="mad25510_11_05b.jpg">
            <a:extLst>
              <a:ext uri="{FF2B5EF4-FFF2-40B4-BE49-F238E27FC236}">
                <a16:creationId xmlns:a16="http://schemas.microsoft.com/office/drawing/2014/main" xmlns="" id="{2054C3FE-6197-1B47-8727-45D991D3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7800"/>
            <a:ext cx="690086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>
            <a:extLst>
              <a:ext uri="{FF2B5EF4-FFF2-40B4-BE49-F238E27FC236}">
                <a16:creationId xmlns:a16="http://schemas.microsoft.com/office/drawing/2014/main" xmlns="" id="{BCB02864-460F-F74E-82D6-3B7FCF4D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 and C form 3 Hydrogen bonds.  G-C base pairs are stronger than A-T base pairs.</a:t>
            </a:r>
          </a:p>
        </p:txBody>
      </p:sp>
    </p:spTree>
    <p:extLst>
      <p:ext uri="{BB962C8B-B14F-4D97-AF65-F5344CB8AC3E}">
        <p14:creationId xmlns:p14="http://schemas.microsoft.com/office/powerpoint/2010/main" val="1178969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xmlns="" id="{DF939C7F-237D-124C-92AB-456AEDD8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xmlns="" id="{13971AC2-16E3-9745-A618-086CDC9F0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This complementarity----gave W and C a good idea of how the molecule might copy itself.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MS PGothic" charset="0"/>
                <a:cs typeface="MS PGothic" charset="0"/>
              </a:rPr>
              <a:t>Other scientists supported the idea with experiments.  One key set of experiments were done by 2 scientists---</a:t>
            </a:r>
            <a:r>
              <a:rPr lang="en-US" dirty="0" err="1">
                <a:ea typeface="MS PGothic" charset="0"/>
                <a:cs typeface="MS PGothic" charset="0"/>
              </a:rPr>
              <a:t>Messelson</a:t>
            </a:r>
            <a:r>
              <a:rPr lang="en-US" dirty="0">
                <a:ea typeface="MS PGothic" charset="0"/>
                <a:cs typeface="MS PGothic" charset="0"/>
              </a:rPr>
              <a:t> and Stahl.</a:t>
            </a:r>
          </a:p>
        </p:txBody>
      </p:sp>
    </p:spTree>
    <p:extLst>
      <p:ext uri="{BB962C8B-B14F-4D97-AF65-F5344CB8AC3E}">
        <p14:creationId xmlns:p14="http://schemas.microsoft.com/office/powerpoint/2010/main" val="4263291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xmlns="" id="{BF36566F-01ED-DF43-9010-CA4D91E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Semi-conservative </a:t>
            </a:r>
            <a:r>
              <a:rPr lang="en-US" altLang="en-US">
                <a:ea typeface="ＭＳ Ｐゴシック" panose="020B0600070205080204" pitchFamily="34" charset="-128"/>
              </a:rPr>
              <a:t>replication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xmlns="" id="{6F2E5702-0A33-8B4A-82E5-19B785395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The complementary base-pairing structure of DNA suggested to W and C that each strand was really a “mirror image” of the other.  (not an exact copy, but one that reflected the other).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Experiments showed that duplication of DNA used a template mechanism.</a:t>
            </a:r>
          </a:p>
        </p:txBody>
      </p:sp>
    </p:spTree>
    <p:extLst>
      <p:ext uri="{BB962C8B-B14F-4D97-AF65-F5344CB8AC3E}">
        <p14:creationId xmlns:p14="http://schemas.microsoft.com/office/powerpoint/2010/main" val="1771848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xmlns="" id="{EE65E3BB-F2E1-3B40-ABD9-D599A705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xmlns="" id="{77C7F45C-8E5C-A546-8FC3-281F5C6DF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Each strand of a DNA molecule can act as a template to copy a second strand.  The new molecule has the same overall nucleotide sequence, but will be made of one old strand and one new strand.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new DNA molecule is half-conserved (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semi-conserved)</a:t>
            </a:r>
          </a:p>
        </p:txBody>
      </p:sp>
    </p:spTree>
    <p:extLst>
      <p:ext uri="{BB962C8B-B14F-4D97-AF65-F5344CB8AC3E}">
        <p14:creationId xmlns:p14="http://schemas.microsoft.com/office/powerpoint/2010/main" val="4189876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xmlns="" id="{4399B1FA-203B-1B43-8322-CC1B4FC6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11.6</a:t>
            </a:r>
          </a:p>
        </p:txBody>
      </p:sp>
      <p:pic>
        <p:nvPicPr>
          <p:cNvPr id="52226" name="Picture 2" descr="mad25510_11_06.jpg">
            <a:extLst>
              <a:ext uri="{FF2B5EF4-FFF2-40B4-BE49-F238E27FC236}">
                <a16:creationId xmlns:a16="http://schemas.microsoft.com/office/drawing/2014/main" xmlns="" id="{DFC80E55-599F-C843-9278-639FD2543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7800"/>
            <a:ext cx="3703638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47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xmlns="" id="{DFA91BC2-40B8-1C4F-9F84-18D141C8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Try this with any sequence of DNA!</a:t>
            </a:r>
          </a:p>
        </p:txBody>
      </p:sp>
      <p:pic>
        <p:nvPicPr>
          <p:cNvPr id="53250" name="Picture 2" descr="http://www.chemguide.co.uk/organicprops/aminoacids/dnarep4.gif">
            <a:extLst>
              <a:ext uri="{FF2B5EF4-FFF2-40B4-BE49-F238E27FC236}">
                <a16:creationId xmlns:a16="http://schemas.microsoft.com/office/drawing/2014/main" xmlns="" id="{C7EBD4EC-6D24-F143-93F7-BDE1D24B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0513"/>
            <a:ext cx="62484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xmlns="" id="{41D69A56-2406-BF47-8EF9-798ABDB0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One key experiment…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xmlns="" id="{5B0B5927-9DD2-4B4A-81BC-30290103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This one is not mentioned in your text, but is pretty straight forward.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3 scientists…named </a:t>
            </a:r>
            <a:r>
              <a:rPr lang="en-US" altLang="en-US" b="1">
                <a:ea typeface="ＭＳ Ｐゴシック" panose="020B0600070205080204" pitchFamily="34" charset="-128"/>
              </a:rPr>
              <a:t>Avery, McCleod, and McCarty</a:t>
            </a:r>
            <a:r>
              <a:rPr lang="en-US" altLang="en-US">
                <a:ea typeface="ＭＳ Ｐゴシック" panose="020B0600070205080204" pitchFamily="34" charset="-128"/>
              </a:rPr>
              <a:t> did some experiments that showed that something that resembled a genetic molecule could be transferred between bacteria.  They called this transfer and the change in the bacteria </a:t>
            </a:r>
            <a:r>
              <a:rPr lang="en-US" altLang="en-US" b="1">
                <a:ea typeface="ＭＳ Ｐゴシック" panose="020B0600070205080204" pitchFamily="34" charset="-128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23468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xmlns="" id="{D3140D07-4E10-334C-B998-041EBED5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concepts…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xmlns="" id="{867AB84B-1743-3746-8C76-3D9B30C3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In your cells, where is the DNA?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When is DNA copied?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Why is DNA copied?</a:t>
            </a:r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xmlns="" id="{AC87B573-BAE3-8E4C-BEC1-D42CA41B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173288"/>
            <a:ext cx="350361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45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xmlns="" id="{B73F16A2-AA4E-3E4E-AD2E-7EDEB71D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We’ve addressed some questions…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26AE9B73-BEF9-8E4D-B0EF-E69CD5BB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If DNA is the the genetic material----how does it work?  </a:t>
            </a:r>
            <a:r>
              <a:rPr lang="en-US" b="1" dirty="0">
                <a:solidFill>
                  <a:srgbClr val="3366FF"/>
                </a:solidFill>
                <a:ea typeface="MS PGothic" charset="0"/>
                <a:cs typeface="MS PGothic" charset="0"/>
              </a:rPr>
              <a:t>What does it look like?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Is it durable? </a:t>
            </a:r>
            <a:r>
              <a:rPr lang="en-US" b="1" dirty="0">
                <a:solidFill>
                  <a:srgbClr val="3366FF"/>
                </a:solidFill>
                <a:ea typeface="MS PGothic" charset="0"/>
                <a:cs typeface="MS PGothic" charset="0"/>
              </a:rPr>
              <a:t>How is it copied? 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How does it code for information? How might it change gradually?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40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xmlns="" id="{2C562DE0-F7C1-A948-BCEC-C97EE4D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work on DNA…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2CF652D5-B2BE-A24E-81AF-8F31918F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How does it code for information?   What kind of information does it code for?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These are the topics of </a:t>
            </a:r>
            <a:r>
              <a:rPr lang="en-US" b="1" i="1" dirty="0">
                <a:ea typeface="MS PGothic" charset="0"/>
                <a:cs typeface="MS PGothic" charset="0"/>
              </a:rPr>
              <a:t>gene expression </a:t>
            </a:r>
            <a:r>
              <a:rPr lang="en-US" dirty="0">
                <a:ea typeface="MS PGothic" charset="0"/>
                <a:cs typeface="MS PGothic" charset="0"/>
              </a:rPr>
              <a:t>(extracting the information stored in DNA)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91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xmlns="" id="{022808E5-C3C9-0345-9247-568FDB2C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expression—part 1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xmlns="" id="{3D563BD5-D9F1-604C-8ED0-378E5074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 is really a 2-part process.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1. DNA is changed into a similar molecule called RNA in a process called </a:t>
            </a:r>
            <a:r>
              <a:rPr lang="en-US" altLang="en-US" b="1" i="1">
                <a:ea typeface="ＭＳ Ｐゴシック" panose="020B0600070205080204" pitchFamily="34" charset="-128"/>
              </a:rPr>
              <a:t>transcription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3 types of RNA can be transcribed from DNA.  They are known as:</a:t>
            </a:r>
          </a:p>
          <a:p>
            <a:pPr lvl="2"/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mRNA</a:t>
            </a:r>
            <a:r>
              <a:rPr lang="en-US" altLang="en-US">
                <a:ea typeface="ＭＳ Ｐゴシック" panose="020B0600070205080204" pitchFamily="34" charset="-128"/>
              </a:rPr>
              <a:t>—the message for the protein encoded in the DNA.</a:t>
            </a: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tRNA</a:t>
            </a:r>
            <a:r>
              <a:rPr lang="en-US" altLang="en-US">
                <a:ea typeface="ＭＳ Ｐゴシック" panose="020B0600070205080204" pitchFamily="34" charset="-128"/>
              </a:rPr>
              <a:t>---an adaptor molecule that helps to decode the mRNA.</a:t>
            </a: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rRNA</a:t>
            </a:r>
            <a:r>
              <a:rPr lang="en-US" altLang="en-US">
                <a:ea typeface="ＭＳ Ｐゴシック" panose="020B0600070205080204" pitchFamily="34" charset="-128"/>
              </a:rPr>
              <a:t>—RNA that is a structural component of the ribosome.</a:t>
            </a:r>
          </a:p>
        </p:txBody>
      </p:sp>
    </p:spTree>
    <p:extLst>
      <p:ext uri="{BB962C8B-B14F-4D97-AF65-F5344CB8AC3E}">
        <p14:creationId xmlns:p14="http://schemas.microsoft.com/office/powerpoint/2010/main" val="3373233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xmlns="" id="{1EE2D963-6ED7-6C42-A056-43815BBA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xmlns="" id="{54916CA3-756F-664D-9D21-7F57CA3F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RNA produced is the complementary sequence to one of the DNA strands.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DNA and the RNA then, have virtually the same sequence, but are made from slightly different chemicals.</a:t>
            </a:r>
          </a:p>
        </p:txBody>
      </p:sp>
    </p:spTree>
    <p:extLst>
      <p:ext uri="{BB962C8B-B14F-4D97-AF65-F5344CB8AC3E}">
        <p14:creationId xmlns:p14="http://schemas.microsoft.com/office/powerpoint/2010/main" val="1065916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xmlns="" id="{A88EDEC0-2923-0E43-912C-9D1CC5EF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11.9</a:t>
            </a:r>
          </a:p>
        </p:txBody>
      </p:sp>
      <p:pic>
        <p:nvPicPr>
          <p:cNvPr id="59394" name="Picture 2" descr="mad25510_11_09.jpg">
            <a:extLst>
              <a:ext uri="{FF2B5EF4-FFF2-40B4-BE49-F238E27FC236}">
                <a16:creationId xmlns:a16="http://schemas.microsoft.com/office/drawing/2014/main" xmlns="" id="{D31E30BA-81B1-5D46-B5B5-F2A5BF16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7800"/>
            <a:ext cx="34909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91130A-7FE8-E14C-8C6A-C738D002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4343400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21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xmlns="" id="{67D5B6F8-6E83-1349-8E55-5CD3B9DB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expression—part 2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xmlns="" id="{9AB8B13D-8220-F94F-B017-6A46DAD2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 is really a 2-part process.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  The mRNA produced in transcription is </a:t>
            </a:r>
            <a:r>
              <a:rPr lang="en-US" altLang="en-US" b="1">
                <a:ea typeface="ＭＳ Ｐゴシック" panose="020B0600070205080204" pitchFamily="34" charset="-128"/>
              </a:rPr>
              <a:t>translated</a:t>
            </a:r>
            <a:r>
              <a:rPr lang="en-US" altLang="en-US">
                <a:ea typeface="ＭＳ Ｐゴシック" panose="020B0600070205080204" pitchFamily="34" charset="-128"/>
              </a:rPr>
              <a:t> into a protein.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Translation requires the other types of RNA (tRNA and rRNA,  and takes place within the ribosomes)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Work in the 1950s-1980s clarified how translation works.</a:t>
            </a:r>
          </a:p>
        </p:txBody>
      </p:sp>
    </p:spTree>
    <p:extLst>
      <p:ext uri="{BB962C8B-B14F-4D97-AF65-F5344CB8AC3E}">
        <p14:creationId xmlns:p14="http://schemas.microsoft.com/office/powerpoint/2010/main" val="3256983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xmlns="" id="{6888729F-47D1-EC4B-B330-EA22DC4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xmlns="" id="{95D5B691-5A4D-6541-B4B9-131DB9D1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First, lets review what proteins are made of…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Amino acids!  There are 20 naturally occurring amino acids---but amino acids are nothing like RNA.  How can a sequence of RNA code for a sequence of amino acids?</a:t>
            </a:r>
          </a:p>
        </p:txBody>
      </p:sp>
    </p:spTree>
    <p:extLst>
      <p:ext uri="{BB962C8B-B14F-4D97-AF65-F5344CB8AC3E}">
        <p14:creationId xmlns:p14="http://schemas.microsoft.com/office/powerpoint/2010/main" val="3139268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xmlns="" id="{C0486E80-CB05-1546-8534-3FF843B0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xmlns="" id="{971DB148-6A86-1845-AE68-44FDDEFB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Cells use a system of 3-nucleotides for each amino acid.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is called the genetic code.  It is referred to as a triplet code.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30 nucleotide code is called a codon.</a:t>
            </a:r>
          </a:p>
        </p:txBody>
      </p:sp>
    </p:spTree>
    <p:extLst>
      <p:ext uri="{BB962C8B-B14F-4D97-AF65-F5344CB8AC3E}">
        <p14:creationId xmlns:p14="http://schemas.microsoft.com/office/powerpoint/2010/main" val="2957857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xmlns="" id="{BFC1F315-B2EE-3444-A2BE-EE36F939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The universal genetic code</a:t>
            </a:r>
          </a:p>
        </p:txBody>
      </p:sp>
      <p:pic>
        <p:nvPicPr>
          <p:cNvPr id="63490" name="Picture 2" descr="mad25510_11_10.jpg">
            <a:extLst>
              <a:ext uri="{FF2B5EF4-FFF2-40B4-BE49-F238E27FC236}">
                <a16:creationId xmlns:a16="http://schemas.microsoft.com/office/drawing/2014/main" xmlns="" id="{A116B2F3-01AB-3448-9F4A-C7079F12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8900"/>
            <a:ext cx="8686800" cy="4130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3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xmlns="" id="{B1F26EA7-DF4E-7B42-A8DE-71E5EC7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xmlns="" id="{F8AC9B4E-18CE-124C-B858-8A1FA91C6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Since the argument was primarily between 2 types of chemicals (nucleic acids and proteins) these scientists just eliminated one or the other.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They were even able to eliminate the 2 types of nucleic acids—DNA and RNA---one at a time.</a:t>
            </a:r>
          </a:p>
        </p:txBody>
      </p:sp>
    </p:spTree>
    <p:extLst>
      <p:ext uri="{BB962C8B-B14F-4D97-AF65-F5344CB8AC3E}">
        <p14:creationId xmlns:p14="http://schemas.microsoft.com/office/powerpoint/2010/main" val="1665195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xmlns="" id="{05283BD4-1E13-F143-B8EA-9CB302DB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Try to decode this mRNA</a:t>
            </a:r>
          </a:p>
        </p:txBody>
      </p:sp>
      <p:sp>
        <p:nvSpPr>
          <p:cNvPr id="64514" name="TextBox 2">
            <a:extLst>
              <a:ext uri="{FF2B5EF4-FFF2-40B4-BE49-F238E27FC236}">
                <a16:creationId xmlns:a16="http://schemas.microsoft.com/office/drawing/2014/main" xmlns="" id="{629F79C3-750A-AB49-8AC1-9E9226F0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AUGUCGCUUCAAGAAGCAGCAACAUAA</a:t>
            </a:r>
          </a:p>
        </p:txBody>
      </p:sp>
    </p:spTree>
    <p:extLst>
      <p:ext uri="{BB962C8B-B14F-4D97-AF65-F5344CB8AC3E}">
        <p14:creationId xmlns:p14="http://schemas.microsoft.com/office/powerpoint/2010/main" val="108878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>
            <a:extLst>
              <a:ext uri="{FF2B5EF4-FFF2-40B4-BE49-F238E27FC236}">
                <a16:creationId xmlns:a16="http://schemas.microsoft.com/office/drawing/2014/main" xmlns="" id="{9F1B0179-A6DA-004E-9766-46AA7752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5563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4">
            <a:extLst>
              <a:ext uri="{FF2B5EF4-FFF2-40B4-BE49-F238E27FC236}">
                <a16:creationId xmlns:a16="http://schemas.microsoft.com/office/drawing/2014/main" xmlns="" id="{6A05C98D-BC77-A840-B23C-C0798CCE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1148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3366FF"/>
                </a:solidFill>
              </a:rPr>
              <a:t>Transformation</a:t>
            </a:r>
          </a:p>
        </p:txBody>
      </p:sp>
      <p:sp>
        <p:nvSpPr>
          <p:cNvPr id="47107" name="TextBox 5">
            <a:extLst>
              <a:ext uri="{FF2B5EF4-FFF2-40B4-BE49-F238E27FC236}">
                <a16:creationId xmlns:a16="http://schemas.microsoft.com/office/drawing/2014/main" xmlns="" id="{0216E0B9-63E1-0C4B-A20F-4B87F4B0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243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3366FF"/>
                </a:solidFill>
              </a:rPr>
              <a:t>Transformation</a:t>
            </a:r>
          </a:p>
        </p:txBody>
      </p:sp>
      <p:sp>
        <p:nvSpPr>
          <p:cNvPr id="47108" name="TextBox 6">
            <a:extLst>
              <a:ext uri="{FF2B5EF4-FFF2-40B4-BE49-F238E27FC236}">
                <a16:creationId xmlns:a16="http://schemas.microsoft.com/office/drawing/2014/main" xmlns="" id="{5F09C418-8D05-B247-B2F4-1A63A8DF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3366FF"/>
                </a:solidFill>
              </a:rPr>
              <a:t> NO Transformation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A0DA9B-3C51-1F45-B242-EFE5BDC0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533400"/>
            <a:ext cx="1752600" cy="1447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BAD80A-9DF9-9749-90F5-F5B27EDC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438400"/>
            <a:ext cx="1752600" cy="1447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61DE74E-AFBB-A349-9C23-43FDF824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343400"/>
            <a:ext cx="1828800" cy="167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112" name="TextBox 1">
            <a:extLst>
              <a:ext uri="{FF2B5EF4-FFF2-40B4-BE49-F238E27FC236}">
                <a16:creationId xmlns:a16="http://schemas.microsoft.com/office/drawing/2014/main" xmlns="" id="{4908F023-1C00-1A49-9B10-5618B05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55563"/>
            <a:ext cx="4191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Avery McCloed, and McCarty</a:t>
            </a:r>
            <a:r>
              <a:rPr lang="ja-JP" altLang="en-US" sz="2800" b="1"/>
              <a:t>’</a:t>
            </a:r>
            <a:r>
              <a:rPr lang="en-US" altLang="ja-JP" sz="2800" b="1"/>
              <a:t>s experiment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7515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xmlns="" id="{C5ED7ED4-160B-D247-95CD-0CD21A0F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xmlns="" id="{62E5D76F-79DF-F148-9E0E-73138284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Only when DNA was eliminated was transformation stopped.  So by process of elimination, the conclusion was that DNA was the genetic material.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Several other approaches came to the same conclusion.  Your text mentions experiements of Hershey and Chase…read about it.</a:t>
            </a:r>
          </a:p>
        </p:txBody>
      </p:sp>
    </p:spTree>
    <p:extLst>
      <p:ext uri="{BB962C8B-B14F-4D97-AF65-F5344CB8AC3E}">
        <p14:creationId xmlns:p14="http://schemas.microsoft.com/office/powerpoint/2010/main" val="293403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mad25510_11_01a.jpg">
            <a:extLst>
              <a:ext uri="{FF2B5EF4-FFF2-40B4-BE49-F238E27FC236}">
                <a16:creationId xmlns:a16="http://schemas.microsoft.com/office/drawing/2014/main" xmlns="" id="{B532BBCA-C010-6C4A-83D8-E1AFA1FC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7800"/>
            <a:ext cx="69469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01D0F8D9-266A-5A4C-87E0-862FDA7F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xmlns="" id="{7D186E54-DB03-A842-8C2E-C48E7FF9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Your book describes experiments which tried to show the genetic material this virus was DNA.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1" y="2744803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(Protein)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3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story short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Hershey and Chase discovered that an element only found in DNA was transferred from “mother virus” to “offspring viruses”</a:t>
            </a:r>
          </a:p>
          <a:p>
            <a:endParaRPr lang="en-US" dirty="0"/>
          </a:p>
          <a:p>
            <a:r>
              <a:rPr lang="en-US" dirty="0" smtClean="0"/>
              <a:t>DNA contains phosphorus, but not sulfur.</a:t>
            </a:r>
          </a:p>
          <a:p>
            <a:r>
              <a:rPr lang="en-US" dirty="0" smtClean="0"/>
              <a:t>Protein contains sulfur, but not phosphorus.</a:t>
            </a:r>
          </a:p>
          <a:p>
            <a:pPr lvl="1"/>
            <a:r>
              <a:rPr lang="en-US" dirty="0" smtClean="0"/>
              <a:t>Which element/atom was found be important in the recipe” for new viruses?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7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1914</Words>
  <Application>Microsoft Macintosh PowerPoint</Application>
  <PresentationFormat>On-screen Show (4:3)</PresentationFormat>
  <Paragraphs>368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Concepts of Biology Biol 111 Minot State University</vt:lpstr>
      <vt:lpstr>Lecture 29 April 18, 2018</vt:lpstr>
      <vt:lpstr>Where were we?...</vt:lpstr>
      <vt:lpstr>One key experiment…</vt:lpstr>
      <vt:lpstr>PowerPoint Presentation</vt:lpstr>
      <vt:lpstr>PowerPoint Presentation</vt:lpstr>
      <vt:lpstr>PowerPoint Presentation</vt:lpstr>
      <vt:lpstr>PowerPoint Presentation</vt:lpstr>
      <vt:lpstr>Long story short…</vt:lpstr>
      <vt:lpstr>DNA is here to stay!</vt:lpstr>
      <vt:lpstr>Table 11.1</vt:lpstr>
      <vt:lpstr>Interesting fact!</vt:lpstr>
      <vt:lpstr>Now…reported Fall 2017..</vt:lpstr>
      <vt:lpstr>A new scientific focus</vt:lpstr>
      <vt:lpstr>Biochemistry</vt:lpstr>
      <vt:lpstr>Fig. 11.2a</vt:lpstr>
      <vt:lpstr>Fig. 11.2b</vt:lpstr>
      <vt:lpstr>Fig.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Fig. 11.3</vt:lpstr>
      <vt:lpstr>PowerPoint Presentation</vt:lpstr>
      <vt:lpstr>PowerPoint Presentation</vt:lpstr>
      <vt:lpstr>PowerPoint Presentation</vt:lpstr>
      <vt:lpstr>PowerPoint Presentation</vt:lpstr>
      <vt:lpstr>Fig. 11.4</vt:lpstr>
      <vt:lpstr>The key points</vt:lpstr>
      <vt:lpstr>Fig. 11.5a</vt:lpstr>
      <vt:lpstr>Fig. 11.5b</vt:lpstr>
      <vt:lpstr>PowerPoint Presentation</vt:lpstr>
      <vt:lpstr>Semi-conservative replication</vt:lpstr>
      <vt:lpstr>PowerPoint Presentation</vt:lpstr>
      <vt:lpstr>Fig. 11.6</vt:lpstr>
      <vt:lpstr>Try this with any sequence of DNA!</vt:lpstr>
      <vt:lpstr>Connecting concepts…</vt:lpstr>
      <vt:lpstr>We’ve addressed some questions…</vt:lpstr>
      <vt:lpstr>More work on DNA…</vt:lpstr>
      <vt:lpstr>Gene expression—part 1</vt:lpstr>
      <vt:lpstr>PowerPoint Presentation</vt:lpstr>
      <vt:lpstr>Fig. 11.9</vt:lpstr>
      <vt:lpstr>Gene expression—part 2</vt:lpstr>
      <vt:lpstr>PowerPoint Presentation</vt:lpstr>
      <vt:lpstr>PowerPoint Presentation</vt:lpstr>
      <vt:lpstr>The universal genetic code</vt:lpstr>
      <vt:lpstr>Try to decode this mRNA</vt:lpstr>
    </vt:vector>
  </TitlesOfParts>
  <Company>Minot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Biology Biol 111 Minot State University</dc:title>
  <dc:creator>Heidi Super</dc:creator>
  <cp:lastModifiedBy>Heidi Super</cp:lastModifiedBy>
  <cp:revision>83</cp:revision>
  <dcterms:created xsi:type="dcterms:W3CDTF">2018-02-28T16:46:22Z</dcterms:created>
  <dcterms:modified xsi:type="dcterms:W3CDTF">2018-04-18T14:18:10Z</dcterms:modified>
</cp:coreProperties>
</file>